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Spectral"/>
      <p:regular r:id="rId10"/>
      <p:bold r:id="rId11"/>
      <p:italic r:id="rId12"/>
      <p:boldItalic r:id="rId13"/>
    </p:embeddedFon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pectral-bold.fntdata"/><Relationship Id="rId10" Type="http://schemas.openxmlformats.org/officeDocument/2006/relationships/font" Target="fonts/Spectral-regular.fntdata"/><Relationship Id="rId13" Type="http://schemas.openxmlformats.org/officeDocument/2006/relationships/font" Target="fonts/Spectral-boldItalic.fntdata"/><Relationship Id="rId12" Type="http://schemas.openxmlformats.org/officeDocument/2006/relationships/font" Target="fonts/Spectral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57880024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57880024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2362cd8e6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2362cd8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57880024a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5788002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57880024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57880024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://www.youtube.com/watch?v=PdsteN98ilI" TargetMode="External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state.nj.us/state/elections/voter-registration.shtml" TargetMode="External"/><Relationship Id="rId4" Type="http://schemas.openxmlformats.org/officeDocument/2006/relationships/hyperlink" Target="https://www.nj.gov/state/elections/vote-early-voting.shtml" TargetMode="External"/><Relationship Id="rId5" Type="http://schemas.openxmlformats.org/officeDocument/2006/relationships/hyperlink" Target="https://www.state.nj.us/state/elections/vote-by-mail.shtml" TargetMode="External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925" y="242500"/>
            <a:ext cx="8452926" cy="4346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157200" y="0"/>
            <a:ext cx="4414800" cy="197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977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1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b="1" lang="en" sz="5311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531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94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Nov 2, 2021</a:t>
            </a:r>
            <a:endParaRPr b="1" sz="2794">
              <a:solidFill>
                <a:srgbClr val="FF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16">
                <a:solidFill>
                  <a:srgbClr val="0000FF"/>
                </a:solidFill>
                <a:latin typeface="Spectral"/>
                <a:ea typeface="Spectral"/>
                <a:cs typeface="Spectral"/>
                <a:sym typeface="Spectral"/>
              </a:rPr>
              <a:t>Raise Your Voice</a:t>
            </a:r>
            <a:endParaRPr b="1" i="1" sz="3016">
              <a:solidFill>
                <a:srgbClr val="0000FF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346"/>
              <a:buFont typeface="Arial"/>
              <a:buNone/>
            </a:pPr>
            <a:r>
              <a:rPr b="1" i="1" lang="en" sz="1683">
                <a:latin typeface="Spectral"/>
                <a:ea typeface="Spectral"/>
                <a:cs typeface="Spectral"/>
                <a:sym typeface="Spectral"/>
              </a:rPr>
              <a:t>Morris County Jack and Jill of America, Inc. Legislative Committee</a:t>
            </a:r>
            <a:endParaRPr b="1" i="1" sz="1683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725"/>
              <a:buFont typeface="Arial"/>
              <a:buNone/>
            </a:pPr>
            <a:r>
              <a:t/>
            </a:r>
            <a:endParaRPr b="1" i="1" sz="1905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213" y="2399300"/>
            <a:ext cx="1948775" cy="1648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ck voters make up about 20-percent of all Democratic voters, according to data from the Pew Research Center. History and data reveals in every election, black voters have increasing power in Democratic primaries. &#10; &#10;https://www.kare11.com/article/news/local/breaking-the-news/power-of-the-black-vote/89-04e81dd8-b108-4754-9d08-db8bef045a22 &#10; &#10;Welcome to the official YouTube channel of KARE 11 News. Subscribe to our channel for compelling and dramatic storytelling, award winning investigations, breaking news and information you can use.  &#10;» Subscribe to KARE 11 on YouTube: https://www.youtube.com/subscription_center?add_user=kare11 &#10;» Watch more KARE 11 video: https://www.youtube.com/user/KARE11/videos &#10;» Visit KARE11.com: http://www.kare11.com/  &#10;» Download our app! https://www.kare11.com/appredirect/  &#10;» Find KARE 11 on Facebook: https://www.facebook.com/KARE11/  &#10;» Follow KARE 11 on Twitter: https://twitter.com/kare11  &#10;» Follow KARE 11 on Instagram: https://www.instagram.com/kare11/" id="61" name="Google Shape;61;p14" title="The history and power of the Black vote in Americ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8625" y="971550"/>
            <a:ext cx="42672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027950" y="283225"/>
            <a:ext cx="346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b="1"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voice matters.</a:t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977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-11825" y="0"/>
            <a:ext cx="9144000" cy="61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50">
                <a:solidFill>
                  <a:srgbClr val="FF0000"/>
                </a:solidFill>
              </a:rPr>
              <a:t>     New Jersey General Election Dates</a:t>
            </a:r>
            <a:endParaRPr b="1" sz="305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50">
                <a:solidFill>
                  <a:srgbClr val="0000FF"/>
                </a:solidFill>
              </a:rPr>
              <a:t>Nov 2, 2021</a:t>
            </a:r>
            <a:endParaRPr b="1" sz="2650"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5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5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Voter Registration Deadline:</a:t>
            </a:r>
            <a:r>
              <a:rPr b="1" lang="en" sz="215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950" u="sng">
                <a:solidFill>
                  <a:schemeClr val="hlink"/>
                </a:solidFill>
                <a:latin typeface="Spectral"/>
                <a:ea typeface="Spectral"/>
                <a:cs typeface="Spectral"/>
                <a:sym typeface="Spectral"/>
                <a:hlinkClick r:id="rId3"/>
              </a:rPr>
              <a:t>Tues. Oct 12, 2021</a:t>
            </a:r>
            <a:endParaRPr b="1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*Teens who are 17 yrs old and will be 18 yrs old by Nov 2 may register.</a:t>
            </a:r>
            <a:endParaRPr i="1" sz="1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5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In-Person Early Voting</a:t>
            </a:r>
            <a:r>
              <a:rPr b="1" lang="en" sz="2150">
                <a:solidFill>
                  <a:schemeClr val="dk1"/>
                </a:solidFill>
              </a:rPr>
              <a:t>:</a:t>
            </a:r>
            <a:r>
              <a:rPr lang="en" sz="1950">
                <a:solidFill>
                  <a:schemeClr val="dk1"/>
                </a:solidFill>
              </a:rPr>
              <a:t> </a:t>
            </a:r>
            <a:r>
              <a:rPr lang="en" sz="1950">
                <a:solidFill>
                  <a:schemeClr val="dk2"/>
                </a:solidFill>
              </a:rPr>
              <a:t>Oct 23, 2021 - Oct 31, 2021</a:t>
            </a:r>
            <a:endParaRPr sz="195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50" u="sng">
                <a:solidFill>
                  <a:schemeClr val="hlink"/>
                </a:solidFill>
                <a:hlinkClick r:id="rId5"/>
              </a:rPr>
              <a:t>Vote By Mail Deadline</a:t>
            </a:r>
            <a:r>
              <a:rPr b="1" lang="en" sz="2150">
                <a:solidFill>
                  <a:schemeClr val="dk2"/>
                </a:solidFill>
              </a:rPr>
              <a:t>: </a:t>
            </a:r>
            <a:r>
              <a:rPr lang="en" sz="1950">
                <a:solidFill>
                  <a:schemeClr val="dk2"/>
                </a:solidFill>
              </a:rPr>
              <a:t>Nov 2, 2021- On or before 8:00 p.m. EST. Must be either placed in a secure ballot drop box, delivered in person to your county’s Board of Elections Office, or postmarked for November 2.</a:t>
            </a:r>
            <a:r>
              <a:rPr lang="en" sz="2150">
                <a:solidFill>
                  <a:schemeClr val="dk2"/>
                </a:solidFill>
              </a:rPr>
              <a:t> </a:t>
            </a:r>
            <a:endParaRPr sz="215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050E6"/>
                </a:solidFill>
              </a:rPr>
              <a:t>Request Vote by Mail Deadline:</a:t>
            </a:r>
            <a:r>
              <a:rPr lang="en" sz="2150">
                <a:solidFill>
                  <a:schemeClr val="dk2"/>
                </a:solidFill>
              </a:rPr>
              <a:t>  </a:t>
            </a:r>
            <a:r>
              <a:rPr lang="en" sz="1950">
                <a:solidFill>
                  <a:schemeClr val="dk2"/>
                </a:solidFill>
              </a:rPr>
              <a:t>Tuesday, Oct 26, 2021</a:t>
            </a:r>
            <a:endParaRPr sz="195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i="1" lang="en" sz="1250">
                <a:solidFill>
                  <a:schemeClr val="dk1"/>
                </a:solidFill>
              </a:rPr>
              <a:t>Morris County Jack and Jill of America, Inc. Legislative Committee</a:t>
            </a:r>
            <a:endParaRPr sz="19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  <p:cxnSp>
        <p:nvCxnSpPr>
          <p:cNvPr id="69" name="Google Shape;69;p15"/>
          <p:cNvCxnSpPr/>
          <p:nvPr/>
        </p:nvCxnSpPr>
        <p:spPr>
          <a:xfrm flipH="1" rot="10800000">
            <a:off x="90625" y="1221525"/>
            <a:ext cx="8939100" cy="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0" name="Google Shape;7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300" y="54100"/>
            <a:ext cx="1315150" cy="111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